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302" r:id="rId3"/>
    <p:sldId id="320" r:id="rId4"/>
    <p:sldId id="321" r:id="rId5"/>
    <p:sldId id="322" r:id="rId6"/>
    <p:sldId id="324" r:id="rId7"/>
    <p:sldId id="323" r:id="rId8"/>
    <p:sldId id="325" r:id="rId9"/>
    <p:sldId id="262" r:id="rId10"/>
    <p:sldId id="263" r:id="rId11"/>
    <p:sldId id="327" r:id="rId12"/>
    <p:sldId id="326" r:id="rId13"/>
    <p:sldId id="328" r:id="rId14"/>
    <p:sldId id="329" r:id="rId15"/>
    <p:sldId id="330" r:id="rId16"/>
    <p:sldId id="331" r:id="rId17"/>
    <p:sldId id="333" r:id="rId18"/>
    <p:sldId id="334" r:id="rId19"/>
    <p:sldId id="332" r:id="rId20"/>
    <p:sldId id="349" r:id="rId21"/>
    <p:sldId id="339" r:id="rId22"/>
    <p:sldId id="336" r:id="rId23"/>
    <p:sldId id="337" r:id="rId24"/>
    <p:sldId id="335" r:id="rId25"/>
    <p:sldId id="342" r:id="rId26"/>
    <p:sldId id="344" r:id="rId27"/>
    <p:sldId id="345" r:id="rId28"/>
    <p:sldId id="348" r:id="rId29"/>
    <p:sldId id="346" r:id="rId30"/>
    <p:sldId id="347" r:id="rId31"/>
    <p:sldId id="340" r:id="rId32"/>
    <p:sldId id="341" r:id="rId33"/>
    <p:sldId id="351" r:id="rId34"/>
    <p:sldId id="35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evross.com/blog/2014/08/04/beautiful-plotting-in-r-a-ggplot2-cheatsheet-3/#add-a-title-ggtitle-or-lab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r-statistics.co/Top50-Ggplot2-Visualizations-MasterList-R-Cod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-specs.html#colour-and-fil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r4ds.had.co.nz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4051496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visualise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7751298" y="2622531"/>
            <a:ext cx="1339995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- visualisation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ggplot2 is an extremely flexible package for creating graphics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It’s a bit complicated at first, but the quality of visualisations which can be made are astounding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examples (with full R code), check out this link:</a:t>
            </a:r>
            <a:br>
              <a:rPr lang="en-CA" sz="2400" dirty="0"/>
            </a:br>
            <a:r>
              <a:rPr lang="en-CA" sz="2400" dirty="0">
                <a:hlinkClick r:id="rId3"/>
              </a:rPr>
              <a:t>http://zevross.com/blog/2014/08/04/beautiful-plotting-in-r-a-ggplot2-cheatsheet-3/#add-a-title-ggtitle-or-labs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>
                <a:hlinkClick r:id="rId4"/>
              </a:rPr>
              <a:t>http://r-statistics.co/Top50-Ggplot2-Visualizations-MasterList-R-Code.html</a:t>
            </a: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</a:t>
            </a:r>
            <a:r>
              <a:rPr lang="en-CA" sz="3600" b="1" dirty="0" err="1"/>
              <a:t>ggplot</a:t>
            </a:r>
            <a:r>
              <a:rPr lang="en-CA" sz="3600" b="1" dirty="0"/>
              <a:t>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graphic produced using ggplot2 begins with the </a:t>
            </a:r>
            <a:r>
              <a:rPr lang="en-CA" sz="2400" dirty="0" err="1"/>
              <a:t>ggplot</a:t>
            </a:r>
            <a:r>
              <a:rPr lang="en-CA" sz="2400" dirty="0"/>
              <a:t>() function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function initializes a </a:t>
            </a:r>
            <a:r>
              <a:rPr lang="en-CA" sz="2400" dirty="0" err="1"/>
              <a:t>ggplot</a:t>
            </a:r>
            <a:r>
              <a:rPr lang="en-CA" sz="2400" dirty="0"/>
              <a:t> object, and usually the first argument passed is the data you will be using: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you run this code, the </a:t>
            </a:r>
            <a:r>
              <a:rPr lang="en-CA" sz="2400" dirty="0" err="1"/>
              <a:t>ggplot</a:t>
            </a:r>
            <a:r>
              <a:rPr lang="en-CA" sz="2400" dirty="0"/>
              <a:t>() function will create a completely blank canvas because we have not yet told it how we want to display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265BF-B563-43C3-8D96-AD8EAFB1B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mapping aesthetics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ggplot</a:t>
            </a:r>
            <a:r>
              <a:rPr lang="en-CA" sz="2400" dirty="0"/>
              <a:t>() function (and others within the ggplot2 package) can also take an argument called mapping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argument is how we tell the </a:t>
            </a:r>
            <a:r>
              <a:rPr lang="en-CA" sz="2400" dirty="0" err="1"/>
              <a:t>ggplot</a:t>
            </a:r>
            <a:r>
              <a:rPr lang="en-CA" sz="2400" dirty="0"/>
              <a:t>() function to “map” variables within our data to different aesthetic aspects of our visualisations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e.g., x-axis, y-axis, shape, size, color, fill, group,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Check out this link for more details about aesthetics:</a:t>
            </a:r>
            <a:br>
              <a:rPr lang="en-CA" sz="2400" dirty="0"/>
            </a:br>
            <a:r>
              <a:rPr lang="en-CA" sz="2400" dirty="0">
                <a:hlinkClick r:id="rId3"/>
              </a:rPr>
              <a:t>https://ggplot2.tidyverse.org/articles/ggplot2-specs.html#colour-and-fill</a:t>
            </a: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-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add some axes to our visualization by mapping Weight onto the x-axis and Height onto the y-axis: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			mapping = </a:t>
            </a:r>
            <a:r>
              <a:rPr lang="en-CA" sz="2400" dirty="0" err="1"/>
              <a:t>aes</a:t>
            </a:r>
            <a:r>
              <a:rPr lang="en-CA" sz="2400" dirty="0"/>
              <a:t>(x = Weight, y = Height))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Now, instead of a blank canvas we created a coordinate system with an x-axis and a y-axis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But we still don’t “see” our data anywhere!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28FF1-AECD-48BA-A787-7121D2B57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geometric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order to “see” our data, we need to add layers of geometric objects so that the </a:t>
            </a:r>
            <a:r>
              <a:rPr lang="en-CA" sz="2400" dirty="0" err="1"/>
              <a:t>ggplot</a:t>
            </a:r>
            <a:r>
              <a:rPr lang="en-CA" sz="2400" dirty="0"/>
              <a:t>() function know exactly how we want the data drawn onto our canvas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All geometric layers start with a common prefix to make them easier to find:</a:t>
            </a:r>
            <a:br>
              <a:rPr lang="en-CA" sz="2400" dirty="0"/>
            </a:br>
            <a:r>
              <a:rPr lang="en-CA" sz="2400" dirty="0" err="1"/>
              <a:t>geom</a:t>
            </a:r>
            <a:r>
              <a:rPr lang="en-CA" sz="2400" dirty="0"/>
              <a:t>_*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 few examples of geometric layers:</a:t>
            </a:r>
            <a:br>
              <a:rPr lang="en-CA" sz="2400" dirty="0"/>
            </a:br>
            <a:r>
              <a:rPr lang="en-CA" sz="2400" dirty="0" err="1"/>
              <a:t>geom_point</a:t>
            </a:r>
            <a:r>
              <a:rPr lang="en-CA" sz="2400" dirty="0"/>
              <a:t>(), </a:t>
            </a:r>
            <a:r>
              <a:rPr lang="en-CA" sz="2400" dirty="0" err="1"/>
              <a:t>geom_line</a:t>
            </a:r>
            <a:r>
              <a:rPr lang="en-CA" sz="2400" dirty="0"/>
              <a:t>(), </a:t>
            </a:r>
            <a:r>
              <a:rPr lang="en-CA" sz="2400" dirty="0" err="1"/>
              <a:t>geom_smooth</a:t>
            </a:r>
            <a:r>
              <a:rPr lang="en-CA" sz="2400" dirty="0"/>
              <a:t>(), </a:t>
            </a:r>
            <a:r>
              <a:rPr lang="en-CA" sz="2400" dirty="0" err="1"/>
              <a:t>geom_text</a:t>
            </a:r>
            <a:r>
              <a:rPr lang="en-CA" sz="2400" dirty="0"/>
              <a:t>(), </a:t>
            </a:r>
            <a:r>
              <a:rPr lang="en-CA" sz="2400" dirty="0" err="1"/>
              <a:t>etc</a:t>
            </a:r>
            <a:r>
              <a:rPr lang="en-CA" sz="2400" dirty="0"/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geometric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add layers AFTER the </a:t>
            </a:r>
            <a:r>
              <a:rPr lang="en-CA" sz="2400" dirty="0" err="1"/>
              <a:t>ggplot</a:t>
            </a:r>
            <a:r>
              <a:rPr lang="en-CA" sz="2400" dirty="0"/>
              <a:t> function by using </a:t>
            </a:r>
            <a:r>
              <a:rPr lang="en-CA" sz="2400" dirty="0" err="1"/>
              <a:t>oprator</a:t>
            </a:r>
            <a:r>
              <a:rPr lang="en-CA" sz="2400" dirty="0"/>
              <a:t> “+”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add as many layers as we like:</a:t>
            </a:r>
            <a:br>
              <a:rPr lang="en-CA" sz="2400" dirty="0"/>
            </a:br>
            <a:r>
              <a:rPr lang="en-CA" sz="2400" dirty="0" err="1"/>
              <a:t>ggplot</a:t>
            </a:r>
            <a:r>
              <a:rPr lang="en-CA" sz="2400" dirty="0"/>
              <a:t>(data = …, mapping = </a:t>
            </a:r>
            <a:r>
              <a:rPr lang="en-CA" sz="2400" dirty="0" err="1"/>
              <a:t>aes</a:t>
            </a:r>
            <a:r>
              <a:rPr lang="en-CA" sz="2400" dirty="0"/>
              <a:t>(…))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</a:t>
            </a:r>
            <a:r>
              <a:rPr lang="en-CA" sz="2400" dirty="0"/>
              <a:t>_*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</a:t>
            </a:r>
            <a:r>
              <a:rPr lang="en-CA" sz="2400" dirty="0"/>
              <a:t>_ * +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layer can have it’s own mapping argument, but if one isn’t provided, it inherits the mapping from the </a:t>
            </a:r>
            <a:r>
              <a:rPr lang="en-CA" sz="2400" dirty="0" err="1"/>
              <a:t>ggplot</a:t>
            </a:r>
            <a:r>
              <a:rPr lang="en-CA" sz="2400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65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geometric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manually set an aesthetic of a geometric layer by including it as a named argument, but it must be OUTSIDE the </a:t>
            </a:r>
            <a:r>
              <a:rPr lang="en-CA" sz="2400" dirty="0" err="1"/>
              <a:t>aes</a:t>
            </a:r>
            <a:r>
              <a:rPr lang="en-CA" sz="2400" dirty="0"/>
              <a:t>() function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 I want to make all of the points in the plot to be blue:</a:t>
            </a:r>
            <a:br>
              <a:rPr lang="en-CA" sz="2400" dirty="0"/>
            </a:br>
            <a:r>
              <a:rPr lang="en-CA" sz="2400" dirty="0" err="1"/>
              <a:t>ggplot</a:t>
            </a:r>
            <a:r>
              <a:rPr lang="en-CA" sz="2400" dirty="0"/>
              <a:t>(……)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(color = “blue”)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scatterplot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add some points to our visualization by adding a geometric layer to create a scatterplot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			mapping = </a:t>
            </a:r>
            <a:r>
              <a:rPr lang="en-CA" sz="2400" dirty="0" err="1"/>
              <a:t>aes</a:t>
            </a:r>
            <a:r>
              <a:rPr lang="en-CA" sz="2400" dirty="0"/>
              <a:t>(x = Weight, y = 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A57E8-A6DC-4DAD-B2BD-F17E7BD58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0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62782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Functions are the backbone in 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We’ve seen many examples of functions: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filter()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read_csv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mean()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Sometime it can be helpful to write our own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As a general rule, if you are copying and pasting your code more than twice, you should be using a function</a:t>
            </a:r>
            <a:br>
              <a:rPr lang="en-CA" sz="2400" dirty="0"/>
            </a:b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8371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scatterplot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add another layer with the best-fitting regression line to our scatterplot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HINT: </a:t>
            </a:r>
            <a:r>
              <a:rPr lang="en-CA" sz="2400" dirty="0" err="1"/>
              <a:t>geom_smooth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			mapping = </a:t>
            </a:r>
            <a:r>
              <a:rPr lang="en-CA" sz="2400" dirty="0" err="1"/>
              <a:t>aes</a:t>
            </a:r>
            <a:r>
              <a:rPr lang="en-CA" sz="2400" dirty="0"/>
              <a:t>(x = Weight, y = 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else can we improve this plot?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A57E8-A6DC-4DAD-B2BD-F17E7BD58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trouble shooting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Here are some tips to keep in mind: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initial </a:t>
            </a:r>
            <a:r>
              <a:rPr lang="en-CA" sz="2400" dirty="0" err="1"/>
              <a:t>ggplot</a:t>
            </a:r>
            <a:r>
              <a:rPr lang="en-CA" sz="2400" dirty="0"/>
              <a:t>() function should be a complete expression before adding any layers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Each layer is added using the “+” operator which MUST appear at the end of each line before the layer you want to add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Aesthetic mappings defined in </a:t>
            </a:r>
            <a:r>
              <a:rPr lang="en-CA" sz="2400" dirty="0" err="1"/>
              <a:t>ggplot</a:t>
            </a:r>
            <a:r>
              <a:rPr lang="en-CA" sz="2400" dirty="0"/>
              <a:t>() are passed down to subsequent layers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position adjustments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Often, our graphs can depict overlapping information, especially in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tell </a:t>
            </a:r>
            <a:r>
              <a:rPr lang="en-CA" sz="2400" dirty="0" err="1"/>
              <a:t>ggplot</a:t>
            </a:r>
            <a:r>
              <a:rPr lang="en-CA" sz="2400" dirty="0"/>
              <a:t> how to adjust the position of our </a:t>
            </a:r>
            <a:r>
              <a:rPr lang="en-CA" sz="2400" dirty="0" err="1"/>
              <a:t>geom</a:t>
            </a:r>
            <a:r>
              <a:rPr lang="en-CA" sz="2400" dirty="0"/>
              <a:t> layers in order to void obscuring our data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adjust how </a:t>
            </a:r>
            <a:r>
              <a:rPr lang="en-CA" sz="2400" dirty="0" err="1"/>
              <a:t>geom</a:t>
            </a:r>
            <a:r>
              <a:rPr lang="en-CA" sz="2400" dirty="0"/>
              <a:t> layers are positioned by altering the position argument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either supply a string (e.g., “dodge” or “stack”) or use a position function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position adjustment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position_dodge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Adjusts the horizontal position while retaining the vertical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positon_jitter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Adds random noise to avoid complete overlap of </a:t>
            </a:r>
            <a:r>
              <a:rPr lang="en-CA" sz="2400" dirty="0" err="1"/>
              <a:t>geom</a:t>
            </a:r>
            <a:r>
              <a:rPr lang="en-CA" sz="2400" dirty="0"/>
              <a:t> shapes (can jitter on x, y, or both axes)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positions_jitterdodge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Applies a dodge and jitter position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position_nudge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Usueful</a:t>
            </a:r>
            <a:r>
              <a:rPr lang="en-CA" sz="2400" dirty="0"/>
              <a:t> to adjust items on a discrete scale by a small amount (useful for labeling)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3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histogram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practice building a plot from scratch which might benefit from using position adjustments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Try creating a histogram to explore how the distribution of superhero Height differs by Gender (use the cheat sheet to find an appropriate </a:t>
            </a:r>
            <a:r>
              <a:rPr lang="en-CA" sz="2400" dirty="0" err="1"/>
              <a:t>geom</a:t>
            </a:r>
            <a:r>
              <a:rPr lang="en-CA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type of position adjustment might make these distributions more distinct and clearer?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3CF13-DC91-43EC-BC14-57D42BA41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faceting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position adjustments make our plots clearer, we might want a separate panel for different levels of our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is done easily by adding a faceting layer to your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Facet into columns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facet_grid</a:t>
            </a:r>
            <a:r>
              <a:rPr lang="en-CA" sz="2400" dirty="0"/>
              <a:t>( . ~ var_1)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Facet into rows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facet_grid</a:t>
            </a:r>
            <a:r>
              <a:rPr lang="en-CA" sz="2400" dirty="0"/>
              <a:t>(var1 ~ .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Facet using both columns and rows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facet_grid</a:t>
            </a:r>
            <a:r>
              <a:rPr lang="en-CA" sz="2400" dirty="0"/>
              <a:t>(var1 ~ var_2)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faceting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Faceting can also accomplished using the </a:t>
            </a:r>
            <a:r>
              <a:rPr lang="en-CA" sz="2400" dirty="0" err="1"/>
              <a:t>facet_wrap</a:t>
            </a:r>
            <a:r>
              <a:rPr lang="en-CA" sz="2400" dirty="0"/>
              <a:t>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facet_wrap</a:t>
            </a:r>
            <a:r>
              <a:rPr lang="en-CA" sz="2400" dirty="0"/>
              <a:t>(~ var_1)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override the dimensions of the panel layout by adding other parameters to the </a:t>
            </a:r>
            <a:r>
              <a:rPr lang="en-CA" sz="2400" dirty="0" err="1"/>
              <a:t>facet_wrap</a:t>
            </a:r>
            <a:r>
              <a:rPr lang="en-CA" sz="2400" dirty="0"/>
              <a:t>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nrow</a:t>
            </a: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ncol</a:t>
            </a: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By default the x and y scales are “fixed”, but they can be freed (check the help documentation)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faceting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Create a scatterplot depicting the relationship between superhero Height and Weight, but this time facet using superhero Alignment (as the columns) and Gender (as the rows)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CE2A0-6CBB-432B-8B9B-7CDF79A7D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7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labels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Labels are added to </a:t>
            </a:r>
            <a:r>
              <a:rPr lang="en-CA" sz="2400" dirty="0" err="1"/>
              <a:t>ggplots</a:t>
            </a:r>
            <a:r>
              <a:rPr lang="en-CA" sz="2400" dirty="0"/>
              <a:t> using the labs()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are added as another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aes</a:t>
            </a:r>
            <a:r>
              <a:rPr lang="en-CA" sz="2400" dirty="0"/>
              <a:t>(x = Weight,  y = 				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  <a:br>
              <a:rPr lang="en-CA" sz="2400" dirty="0"/>
            </a:br>
            <a:r>
              <a:rPr lang="en-CA" sz="2400" dirty="0"/>
              <a:t>		labs(title = “Superhero Heights and Weights”)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Try changing the axes labels to indicate the units of measurement for Height (cm) and Weight (lbs)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DCDB6-7168-4578-9063-1F3CC63C7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themes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Ggplot2 uses themes to alter the appearance of practically any aspect of the plot itself (labels, fonts, background panel, </a:t>
            </a:r>
            <a:r>
              <a:rPr lang="en-CA" sz="2400" dirty="0" err="1"/>
              <a:t>etc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There are a few nice defaults, but you might want to create your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is done using the theme function which is added as another layer to your </a:t>
            </a:r>
            <a:r>
              <a:rPr lang="en-CA" sz="2400" dirty="0" err="1"/>
              <a:t>ggplot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Themes can be saved for later use!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 - template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To create functions within R we can follow a template like this: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function_name</a:t>
            </a:r>
            <a:r>
              <a:rPr lang="en-CA" sz="2400" dirty="0"/>
              <a:t> &lt;- function(argument_1, …) {</a:t>
            </a:r>
            <a:br>
              <a:rPr lang="en-CA" sz="2400" dirty="0"/>
            </a:br>
            <a:r>
              <a:rPr lang="en-CA" sz="2400" dirty="0"/>
              <a:t>		# R code</a:t>
            </a:r>
            <a:br>
              <a:rPr lang="en-CA" sz="2400" dirty="0"/>
            </a:br>
            <a:r>
              <a:rPr lang="en-CA" sz="2400" dirty="0"/>
              <a:t>		return(result)</a:t>
            </a:r>
            <a:br>
              <a:rPr lang="en-CA" sz="2400" dirty="0"/>
            </a:br>
            <a:r>
              <a:rPr lang="en-CA" sz="2400" dirty="0"/>
              <a:t>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 components: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Name, arguments, body, return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64DD03-31F0-447C-AAB8-6C375B83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7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themes examples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aes</a:t>
            </a:r>
            <a:r>
              <a:rPr lang="en-CA" sz="2400" dirty="0"/>
              <a:t>(x = Weight,  y = 				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theme_bw</a:t>
            </a:r>
            <a:r>
              <a:rPr lang="en-CA" sz="24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aes</a:t>
            </a:r>
            <a:r>
              <a:rPr lang="en-CA" sz="2400" dirty="0"/>
              <a:t>(x = Weight,  y = 				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  <a:br>
              <a:rPr lang="en-CA" sz="2400" dirty="0"/>
            </a:br>
            <a:r>
              <a:rPr lang="en-CA" sz="2400" dirty="0"/>
              <a:t>		theme(</a:t>
            </a:r>
            <a:r>
              <a:rPr lang="en-CA" sz="2400" dirty="0" err="1"/>
              <a:t>plot.title</a:t>
            </a:r>
            <a:r>
              <a:rPr lang="en-CA" sz="2400" dirty="0"/>
              <a:t> = </a:t>
            </a:r>
            <a:r>
              <a:rPr lang="en-CA" sz="2400" dirty="0" err="1"/>
              <a:t>element_text</a:t>
            </a:r>
            <a:r>
              <a:rPr lang="en-CA" sz="2400" dirty="0"/>
              <a:t>(face = “bold”,</a:t>
            </a:r>
            <a:br>
              <a:rPr lang="en-CA" sz="2400" dirty="0"/>
            </a:br>
            <a:r>
              <a:rPr lang="en-CA" sz="2400" dirty="0"/>
              <a:t>												</a:t>
            </a:r>
            <a:r>
              <a:rPr lang="en-CA" sz="2400" dirty="0" err="1"/>
              <a:t>hjust</a:t>
            </a:r>
            <a:r>
              <a:rPr lang="en-CA" sz="2400" dirty="0"/>
              <a:t> = .5))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8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saving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Any plot we create using ggplot2 can be saved within R as an object by using the assignment operator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superhero_height_hist</a:t>
            </a:r>
            <a:r>
              <a:rPr lang="en-CA" sz="2400" dirty="0"/>
              <a:t> &lt;- </a:t>
            </a:r>
            <a:r>
              <a:rPr lang="en-CA" sz="2400" dirty="0" err="1"/>
              <a:t>ggplot</a:t>
            </a:r>
            <a:r>
              <a:rPr lang="en-CA" sz="2400" dirty="0"/>
              <a:t>(…)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Once we have created a </a:t>
            </a:r>
            <a:r>
              <a:rPr lang="en-CA" sz="2400" dirty="0" err="1"/>
              <a:t>ggplot</a:t>
            </a:r>
            <a:r>
              <a:rPr lang="en-CA" sz="2400" dirty="0"/>
              <a:t> object we can easily add additional layers using the “+” operator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superhero_height_hist</a:t>
            </a:r>
            <a:r>
              <a:rPr lang="en-CA" sz="2400" dirty="0"/>
              <a:t> &lt;- </a:t>
            </a:r>
            <a:r>
              <a:rPr lang="en-CA" sz="2400" dirty="0" err="1"/>
              <a:t>superhero_height_hist</a:t>
            </a:r>
            <a:r>
              <a:rPr lang="en-CA" sz="2400" dirty="0"/>
              <a:t>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</a:t>
            </a:r>
            <a:r>
              <a:rPr lang="en-CA" sz="2400" dirty="0"/>
              <a:t>_*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saving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 recommend creating a subdirectory to make it easy to find your plots (do this manually within your R project directory)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export a </a:t>
            </a:r>
            <a:r>
              <a:rPr lang="en-CA" sz="2400" dirty="0" err="1"/>
              <a:t>ggplot</a:t>
            </a:r>
            <a:r>
              <a:rPr lang="en-CA" sz="2400" dirty="0"/>
              <a:t> using the </a:t>
            </a:r>
            <a:r>
              <a:rPr lang="en-CA" sz="2400" dirty="0" err="1"/>
              <a:t>ggsave</a:t>
            </a:r>
            <a:r>
              <a:rPr lang="en-CA" sz="2400" dirty="0"/>
              <a:t>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&gt;</a:t>
            </a:r>
            <a:r>
              <a:rPr lang="en-CA" sz="2400" dirty="0" err="1"/>
              <a:t>ggsave</a:t>
            </a:r>
            <a:r>
              <a:rPr lang="en-CA" sz="2400" dirty="0"/>
              <a:t>(filename = “plots/Hist.jpeg”,</a:t>
            </a:r>
            <a:br>
              <a:rPr lang="en-CA" sz="2400" dirty="0"/>
            </a:br>
            <a:r>
              <a:rPr lang="en-CA" sz="2400" dirty="0"/>
              <a:t>				plot = </a:t>
            </a:r>
            <a:r>
              <a:rPr lang="en-CA" sz="2400" dirty="0" err="1"/>
              <a:t>superhero_height_hist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ggsave</a:t>
            </a:r>
            <a:r>
              <a:rPr lang="en-CA" sz="2400" dirty="0"/>
              <a:t>() function let’s you specify the units, dimensions, resolution, image type, and many other aspects of the plot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Choosing appropriate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is a fantastic resource to help you choose which plots to create to explore your data or tell a story with your data!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https://www.data-to-viz.com/</a:t>
            </a:r>
          </a:p>
        </p:txBody>
      </p:sp>
    </p:spTree>
    <p:extLst>
      <p:ext uri="{BB962C8B-B14F-4D97-AF65-F5344CB8AC3E}">
        <p14:creationId xmlns:p14="http://schemas.microsoft.com/office/powerpoint/2010/main" val="3846912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scratching the surface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So we have covered many, many, many topics, but we have only scratched the surface of using R and the </a:t>
            </a:r>
            <a:r>
              <a:rPr lang="en-CA" sz="2400" dirty="0" err="1"/>
              <a:t>tidyverse</a:t>
            </a:r>
            <a:r>
              <a:rPr lang="en-CA" sz="2400" dirty="0"/>
              <a:t> collection of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Feedback?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Thank you for participating!!!</a:t>
            </a:r>
          </a:p>
        </p:txBody>
      </p:sp>
    </p:spTree>
    <p:extLst>
      <p:ext uri="{BB962C8B-B14F-4D97-AF65-F5344CB8AC3E}">
        <p14:creationId xmlns:p14="http://schemas.microsoft.com/office/powerpoint/2010/main" val="12565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 - template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 names should be verbs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should provide a good description of what the function does for us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e.g. </a:t>
            </a:r>
            <a:r>
              <a:rPr lang="en-CA" sz="2400" dirty="0" err="1"/>
              <a:t>get_mean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 arguments should be nouns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Arguments are typically the </a:t>
            </a:r>
            <a:r>
              <a:rPr lang="en-CA" sz="2400" b="1" dirty="0"/>
              <a:t>data</a:t>
            </a:r>
            <a:r>
              <a:rPr lang="en-CA" sz="2400" dirty="0"/>
              <a:t> we want to perform some action upon or </a:t>
            </a:r>
            <a:r>
              <a:rPr lang="en-CA" sz="2400" b="1" dirty="0"/>
              <a:t>details</a:t>
            </a:r>
            <a:r>
              <a:rPr lang="en-CA" sz="2400" dirty="0"/>
              <a:t> that alter how the action is performed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e.g. data, </a:t>
            </a:r>
            <a:r>
              <a:rPr lang="en-CA" sz="2400" dirty="0" err="1"/>
              <a:t>conf.level</a:t>
            </a:r>
            <a:r>
              <a:rPr lang="en-CA" sz="2400" dirty="0"/>
              <a:t>, na.rm, </a:t>
            </a:r>
            <a:r>
              <a:rPr lang="en-CA" sz="2400" dirty="0" err="1"/>
              <a:t>etc</a:t>
            </a: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5A89FC-C991-4F25-917C-6CAC5702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 -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get_mean</a:t>
            </a:r>
            <a:r>
              <a:rPr lang="en-CA" sz="2400" dirty="0"/>
              <a:t> &lt;- function(</a:t>
            </a:r>
            <a:r>
              <a:rPr lang="en-CA" sz="2400" dirty="0" err="1"/>
              <a:t>num_vec</a:t>
            </a:r>
            <a:r>
              <a:rPr lang="en-CA" sz="2400" dirty="0"/>
              <a:t>) {</a:t>
            </a:r>
            <a:br>
              <a:rPr lang="en-CA" sz="2400" dirty="0"/>
            </a:br>
            <a:r>
              <a:rPr lang="en-CA" sz="2400" dirty="0"/>
              <a:t>			# calculate the mean of a vector</a:t>
            </a:r>
            <a:br>
              <a:rPr lang="en-CA" sz="2400" dirty="0"/>
            </a:br>
            <a:r>
              <a:rPr lang="en-CA" sz="2400" dirty="0"/>
              <a:t>			sum(</a:t>
            </a:r>
            <a:r>
              <a:rPr lang="en-CA" sz="2400" dirty="0" err="1"/>
              <a:t>num_vec</a:t>
            </a:r>
            <a:r>
              <a:rPr lang="en-CA" sz="2400" dirty="0"/>
              <a:t>) / length(</a:t>
            </a:r>
            <a:r>
              <a:rPr lang="en-CA" sz="2400" dirty="0" err="1"/>
              <a:t>num_vec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 }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last statement evaluated inside the body of the function is the value/object that is returned by the function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also use the return() function to exit a function early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A575-EAF2-4DCF-AFCC-8F9013544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Better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all you NEED to create a function are the components we discussed already, there are other things to consider to make our functions better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Argument checking: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Explicitly check assumptions about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Conditional execution: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We discussed last week about using conditional statements (i.e., the if() function) to change which chunks of code are executed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E70C1-EF20-48F8-AD13-3FD6EFDE3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Better Functions -</a:t>
            </a:r>
            <a:br>
              <a:rPr lang="en-CA" sz="3600" b="1" dirty="0"/>
            </a:br>
            <a:r>
              <a:rPr lang="en-CA" sz="3600" b="1" dirty="0"/>
              <a:t>argument checking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Questions to ask when argument checking: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happens if the wrong data type/structure is passed?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about missing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about vectors of length 0?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Are there sensible defaults for some arguments?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35E9E-DEDE-4775-B47B-CC505CF0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Better Functions -</a:t>
            </a:r>
            <a:br>
              <a:rPr lang="en-CA" sz="3600" b="1" dirty="0"/>
            </a:br>
            <a:r>
              <a:rPr lang="en-CA" sz="3600" b="1" dirty="0"/>
              <a:t>argument checking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our </a:t>
            </a:r>
            <a:r>
              <a:rPr lang="en-CA" sz="2400" dirty="0" err="1"/>
              <a:t>get_mean</a:t>
            </a:r>
            <a:r>
              <a:rPr lang="en-CA" sz="2400" dirty="0"/>
              <a:t>() example, let’s check out a few assumptions about our function argument:</a:t>
            </a:r>
            <a:br>
              <a:rPr lang="en-CA" sz="2400" dirty="0"/>
            </a:br>
            <a:r>
              <a:rPr lang="en-CA" sz="2400" dirty="0"/>
              <a:t>HINT: use the stop() function to is our own error message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num_vec</a:t>
            </a:r>
            <a:r>
              <a:rPr lang="en-CA" sz="2400" dirty="0"/>
              <a:t> is numeric (integer or double)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num_vec</a:t>
            </a:r>
            <a:r>
              <a:rPr lang="en-CA" sz="2400" dirty="0"/>
              <a:t> is a vector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vector is not empty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There are no missing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1C976-D8D8-4934-9F3F-F2307D650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FFC64-3BCE-4CD1-9C55-57BE70E33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0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1" y="182894"/>
            <a:ext cx="2033721" cy="3050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5381</TotalTime>
  <Words>1008</Words>
  <Application>Microsoft Office PowerPoint</Application>
  <PresentationFormat>Widescreen</PresentationFormat>
  <Paragraphs>187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Century Gothic</vt:lpstr>
      <vt:lpstr>Mesh</vt:lpstr>
      <vt:lpstr>Welcome, to The</vt:lpstr>
      <vt:lpstr>functions</vt:lpstr>
      <vt:lpstr>Functions - template</vt:lpstr>
      <vt:lpstr>Functions - template</vt:lpstr>
      <vt:lpstr>Functions - example</vt:lpstr>
      <vt:lpstr>Better Functions</vt:lpstr>
      <vt:lpstr>Better Functions - argument checking</vt:lpstr>
      <vt:lpstr>Better Functions - argument checking</vt:lpstr>
      <vt:lpstr>Data analysis Workflow</vt:lpstr>
      <vt:lpstr>Data analysis Workflow - Wrangling</vt:lpstr>
      <vt:lpstr>Data analysis Workflow - visualise</vt:lpstr>
      <vt:lpstr>Tidyverse - visualisation</vt:lpstr>
      <vt:lpstr>Tidyverse – ggplot function</vt:lpstr>
      <vt:lpstr>Tidyverse – mapping aesthetics</vt:lpstr>
      <vt:lpstr>Tidyverse - example</vt:lpstr>
      <vt:lpstr>Tidyverse – geometric layers</vt:lpstr>
      <vt:lpstr>Tidyverse – geometric layers</vt:lpstr>
      <vt:lpstr>Tidyverse – geometric layers</vt:lpstr>
      <vt:lpstr>Tidyverse – scatterplot</vt:lpstr>
      <vt:lpstr>Tidyverse – scatterplot</vt:lpstr>
      <vt:lpstr>Tidyverse – trouble shooting</vt:lpstr>
      <vt:lpstr>Tidyverse – position adjustments</vt:lpstr>
      <vt:lpstr>Tidyverse – position adjustment functions</vt:lpstr>
      <vt:lpstr>Tidyverse – histogram</vt:lpstr>
      <vt:lpstr>Tidyverse – faceting</vt:lpstr>
      <vt:lpstr>Tidyverse – faceting</vt:lpstr>
      <vt:lpstr>Tidyverse – faceting example</vt:lpstr>
      <vt:lpstr>Tidyverse – labels</vt:lpstr>
      <vt:lpstr>Tidyverse – themes</vt:lpstr>
      <vt:lpstr>Tidyverse – themes examples</vt:lpstr>
      <vt:lpstr>Tidyverse – saving plots</vt:lpstr>
      <vt:lpstr>Tidyverse – saving plots</vt:lpstr>
      <vt:lpstr>Choosing appropriate plots</vt:lpstr>
      <vt:lpstr>Tidyverse – scratching the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183</cp:revision>
  <dcterms:created xsi:type="dcterms:W3CDTF">2018-08-16T01:36:29Z</dcterms:created>
  <dcterms:modified xsi:type="dcterms:W3CDTF">2019-04-26T19:18:12Z</dcterms:modified>
</cp:coreProperties>
</file>